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76" r:id="rId4"/>
    <p:sldId id="263" r:id="rId5"/>
    <p:sldId id="272" r:id="rId6"/>
    <p:sldId id="257" r:id="rId7"/>
    <p:sldId id="261" r:id="rId8"/>
    <p:sldId id="262" r:id="rId9"/>
    <p:sldId id="264" r:id="rId10"/>
    <p:sldId id="271" r:id="rId11"/>
    <p:sldId id="265" r:id="rId12"/>
    <p:sldId id="267" r:id="rId13"/>
    <p:sldId id="268" r:id="rId14"/>
    <p:sldId id="277" r:id="rId15"/>
  </p:sldIdLst>
  <p:sldSz cx="18288000" cy="10287000"/>
  <p:notesSz cx="6858000" cy="9144000"/>
  <p:embeddedFontLst>
    <p:embeddedFont>
      <p:font typeface="Noto Serif CJK KR SemiBold" panose="020B0600000101010101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한컴 고딕" panose="02000500000000000000" pitchFamily="2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73"/>
    <a:srgbClr val="E5E9D9"/>
    <a:srgbClr val="A82319"/>
    <a:srgbClr val="16215B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13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3811F-C0B6-4C7C-A931-C7EB37FE6CA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1EF73-E9F7-4192-AB81-406A27FCF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cademic.oup.com/jid/advance-article/doi/10.1093/infdis/jiab586/6448309?searchresult=1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3943171"/>
            <a:ext cx="17068800" cy="2699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R Code for Visualizing</a:t>
            </a:r>
          </a:p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Transmission Network and Epidemic Curve</a:t>
            </a:r>
            <a:endParaRPr lang="ko-KR" altLang="en-US" sz="6000" dirty="0"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C3835-6ED6-4F19-B13E-44031EE99CC2}"/>
              </a:ext>
            </a:extLst>
          </p:cNvPr>
          <p:cNvSpPr txBox="1"/>
          <p:nvPr/>
        </p:nvSpPr>
        <p:spPr>
          <a:xfrm>
            <a:off x="13487400" y="97155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가톨릭대학교 예방의학교실 조성희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3943171"/>
            <a:ext cx="17068800" cy="131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Epidemic Curve</a:t>
            </a:r>
            <a:endParaRPr lang="ko-KR" altLang="en-US" sz="6000" dirty="0"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53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02627-E835-4D5F-9707-739A2B788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65755"/>
            <a:ext cx="14957188" cy="7250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ED0275-D68E-4A44-8DDF-B454428358E9}"/>
              </a:ext>
            </a:extLst>
          </p:cNvPr>
          <p:cNvSpPr txBox="1"/>
          <p:nvPr/>
        </p:nvSpPr>
        <p:spPr>
          <a:xfrm>
            <a:off x="11499850" y="4762500"/>
            <a:ext cx="665480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질병의 발생 사례를 시간에 따라 시각화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 차수로 색으로 구분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x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증상 발현일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y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사례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(case)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수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필요한 컬럼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key,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onset.date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최종접종차수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89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1E12D-4996-4941-A544-4B337180A1F8}"/>
              </a:ext>
            </a:extLst>
          </p:cNvPr>
          <p:cNvSpPr txBox="1"/>
          <p:nvPr/>
        </p:nvSpPr>
        <p:spPr>
          <a:xfrm>
            <a:off x="4437600" y="35308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1) </a:t>
            </a:r>
            <a:r>
              <a:rPr lang="ko-KR" altLang="en-US" sz="2800" b="1" dirty="0">
                <a:latin typeface="+mj-ea"/>
                <a:ea typeface="+mj-ea"/>
              </a:rPr>
              <a:t>데이터 불러오기 및 </a:t>
            </a:r>
            <a:r>
              <a:rPr lang="ko-KR" altLang="en-US" sz="2800" b="1" dirty="0" err="1">
                <a:latin typeface="+mj-ea"/>
                <a:ea typeface="+mj-ea"/>
              </a:rPr>
              <a:t>전처리</a:t>
            </a:r>
            <a:r>
              <a:rPr lang="ko-KR" altLang="en-US" sz="2800" b="1" dirty="0">
                <a:latin typeface="+mj-ea"/>
                <a:ea typeface="+mj-ea"/>
              </a:rPr>
              <a:t> </a:t>
            </a:r>
            <a:r>
              <a:rPr lang="en-US" altLang="ko-KR" sz="2800" b="1" dirty="0">
                <a:latin typeface="+mj-ea"/>
                <a:ea typeface="+mj-ea"/>
              </a:rPr>
              <a:t>2) </a:t>
            </a:r>
            <a:r>
              <a:rPr lang="ko-KR" altLang="en-US" sz="2800" b="1" dirty="0">
                <a:latin typeface="+mj-ea"/>
                <a:ea typeface="+mj-ea"/>
              </a:rPr>
              <a:t>발생 건수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CDF069-747B-4C0C-A7C8-9C1D6333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02302"/>
            <a:ext cx="14265435" cy="79180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AFE58B-2C7A-4A9E-A53B-78F430832EF3}"/>
              </a:ext>
            </a:extLst>
          </p:cNvPr>
          <p:cNvSpPr/>
          <p:nvPr/>
        </p:nvSpPr>
        <p:spPr>
          <a:xfrm>
            <a:off x="12115800" y="4335576"/>
            <a:ext cx="4191000" cy="6053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무증상인 경우 기관진단일로 대체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DAFA4C-D08C-4717-8977-A86AF58A22EF}"/>
              </a:ext>
            </a:extLst>
          </p:cNvPr>
          <p:cNvSpPr/>
          <p:nvPr/>
        </p:nvSpPr>
        <p:spPr>
          <a:xfrm>
            <a:off x="7772400" y="8576715"/>
            <a:ext cx="4572000" cy="6053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x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 범위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증상발현일의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최소값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최대값</a:t>
            </a:r>
          </a:p>
        </p:txBody>
      </p:sp>
    </p:spTree>
    <p:extLst>
      <p:ext uri="{BB962C8B-B14F-4D97-AF65-F5344CB8AC3E}">
        <p14:creationId xmlns:p14="http://schemas.microsoft.com/office/powerpoint/2010/main" val="34723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01ECCC-C528-4253-BEC0-64E8DC0B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7" y="1420955"/>
            <a:ext cx="14286147" cy="794018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5D2165-8FE9-4665-B2BA-15EF975A3743}"/>
              </a:ext>
            </a:extLst>
          </p:cNvPr>
          <p:cNvSpPr/>
          <p:nvPr/>
        </p:nvSpPr>
        <p:spPr>
          <a:xfrm>
            <a:off x="13487400" y="1517820"/>
            <a:ext cx="3912793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x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증상 발현일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y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발생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건 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4A306-D685-4FEA-8517-4F453C436E6A}"/>
              </a:ext>
            </a:extLst>
          </p:cNvPr>
          <p:cNvSpPr/>
          <p:nvPr/>
        </p:nvSpPr>
        <p:spPr>
          <a:xfrm>
            <a:off x="12998903" y="2829209"/>
            <a:ext cx="3756021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 범위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간격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레이블 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18B41D-4027-4AF1-B01B-0E692C809FC5}"/>
              </a:ext>
            </a:extLst>
          </p:cNvPr>
          <p:cNvSpPr/>
          <p:nvPr/>
        </p:nvSpPr>
        <p:spPr>
          <a:xfrm>
            <a:off x="12382532" y="4929793"/>
            <a:ext cx="3756021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 두께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텍스트 크기 등 조정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CCEFF3-EF9E-4C23-A1F2-72AC9935BC28}"/>
              </a:ext>
            </a:extLst>
          </p:cNvPr>
          <p:cNvSpPr/>
          <p:nvPr/>
        </p:nvSpPr>
        <p:spPr>
          <a:xfrm>
            <a:off x="8686800" y="7075762"/>
            <a:ext cx="3541179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그래프의 색상과 범례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0D688-A66C-478C-83CD-D2DCF9ACCA7B}"/>
              </a:ext>
            </a:extLst>
          </p:cNvPr>
          <p:cNvSpPr txBox="1"/>
          <p:nvPr/>
        </p:nvSpPr>
        <p:spPr>
          <a:xfrm>
            <a:off x="4437600" y="35308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3) </a:t>
            </a:r>
            <a:r>
              <a:rPr lang="ko-KR" altLang="en-US" sz="2800" b="1" dirty="0">
                <a:latin typeface="+mj-ea"/>
                <a:ea typeface="+mj-ea"/>
              </a:rPr>
              <a:t>그래프</a:t>
            </a:r>
            <a:r>
              <a:rPr lang="en-US" altLang="ko-KR" sz="2800" b="1" dirty="0">
                <a:latin typeface="+mj-ea"/>
                <a:ea typeface="+mj-ea"/>
              </a:rPr>
              <a:t> </a:t>
            </a:r>
            <a:r>
              <a:rPr lang="ko-KR" altLang="en-US" sz="2800" b="1" dirty="0">
                <a:latin typeface="+mj-ea"/>
                <a:ea typeface="+mj-ea"/>
              </a:rPr>
              <a:t>스타일 조정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7EB330-B257-4194-91C1-05466E3F5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765755"/>
            <a:ext cx="14957188" cy="72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4060535"/>
            <a:ext cx="17068800" cy="154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200" dirty="0">
                <a:latin typeface="+mj-ea"/>
                <a:ea typeface="+mj-ea"/>
                <a:cs typeface="Times New Roman" panose="02020603050405020304" pitchFamily="18" charset="0"/>
              </a:rPr>
              <a:t>감사합니다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47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F62A1D5-0F1C-44F3-9944-CDC0BAB1B667}"/>
              </a:ext>
            </a:extLst>
          </p:cNvPr>
          <p:cNvSpPr txBox="1"/>
          <p:nvPr/>
        </p:nvSpPr>
        <p:spPr>
          <a:xfrm>
            <a:off x="642257" y="1433378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2884AE-738C-4230-8FF9-C2DA9C317FA7}"/>
              </a:ext>
            </a:extLst>
          </p:cNvPr>
          <p:cNvSpPr/>
          <p:nvPr/>
        </p:nvSpPr>
        <p:spPr>
          <a:xfrm>
            <a:off x="914400" y="2317325"/>
            <a:ext cx="16935450" cy="4420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감염병이나 전염병의 </a:t>
            </a:r>
            <a:r>
              <a:rPr lang="ko-KR" altLang="en-US" sz="2400" b="1" dirty="0"/>
              <a:t>전파 경로</a:t>
            </a:r>
            <a:r>
              <a:rPr lang="ko-KR" altLang="en-US" sz="2400" dirty="0"/>
              <a:t>를 시각적으로 나타내는 지표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질병의 확산을 이해하고</a:t>
            </a:r>
            <a:r>
              <a:rPr lang="en-US" altLang="ko-KR" sz="2400" dirty="0"/>
              <a:t>, </a:t>
            </a:r>
            <a:r>
              <a:rPr lang="ko-KR" altLang="en-US" sz="2400" dirty="0"/>
              <a:t>예방 및 통제 전략을 수립하는 데 중요한 도구로 사용 됨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노드</a:t>
            </a:r>
            <a:r>
              <a:rPr lang="en-US" altLang="ko-KR" sz="2400" b="1" dirty="0"/>
              <a:t>(Node)</a:t>
            </a:r>
            <a:r>
              <a:rPr lang="en-US" altLang="ko-KR" sz="2400" dirty="0"/>
              <a:t>: </a:t>
            </a:r>
            <a:r>
              <a:rPr lang="ko-KR" altLang="en-US" sz="2400" dirty="0"/>
              <a:t>감염자</a:t>
            </a:r>
            <a:r>
              <a:rPr lang="en-US" altLang="ko-KR" sz="2400" dirty="0"/>
              <a:t>(Infector)</a:t>
            </a:r>
            <a:r>
              <a:rPr lang="ko-KR" altLang="en-US" sz="2400" dirty="0"/>
              <a:t>와 피감염자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infectee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엣지</a:t>
            </a:r>
            <a:r>
              <a:rPr lang="en-US" altLang="ko-KR" sz="2400" b="1" dirty="0"/>
              <a:t>(Edge)</a:t>
            </a:r>
            <a:r>
              <a:rPr lang="en-US" altLang="ko-KR" sz="2400" dirty="0"/>
              <a:t>: </a:t>
            </a:r>
            <a:r>
              <a:rPr lang="ko-KR" altLang="en-US" sz="2400" dirty="0"/>
              <a:t> 노드 간의 연결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Index case</a:t>
            </a:r>
            <a:r>
              <a:rPr lang="en-US" altLang="ko-KR" sz="2400" dirty="0"/>
              <a:t>: </a:t>
            </a:r>
            <a:r>
              <a:rPr lang="ko-KR" altLang="en-US" sz="2400" dirty="0"/>
              <a:t>특정 질병이나 감염의 최초 사례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082659-C758-4A4C-A099-6D15B3652BB1}"/>
              </a:ext>
            </a:extLst>
          </p:cNvPr>
          <p:cNvGrpSpPr/>
          <p:nvPr/>
        </p:nvGrpSpPr>
        <p:grpSpPr>
          <a:xfrm>
            <a:off x="8350250" y="4063584"/>
            <a:ext cx="9525000" cy="4954669"/>
            <a:chOff x="8001000" y="4076700"/>
            <a:chExt cx="9525000" cy="495466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897E84-07CB-4416-9C0E-695823378B00}"/>
                </a:ext>
              </a:extLst>
            </p:cNvPr>
            <p:cNvSpPr/>
            <p:nvPr/>
          </p:nvSpPr>
          <p:spPr>
            <a:xfrm>
              <a:off x="8001000" y="4076700"/>
              <a:ext cx="9525000" cy="49546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Transmission networks associated with the Delta variant of severe acute respiratory syndrome coronavirus 2 (SARS-CoV-2) in Daejeon, South Korea. A, Transmission network associated with the sports academy (n = 249). B, Transmission network associated with the karaoke center (n = 47). C, Transmission network associated with the high school (n = 41). D, Transmission network associated with welfare facility for the disabled (n = 27), reading room (n = 20), acting school (n = 14), and sporadic cases (n = 7). Individuals who had received a first or second vaccine dose are indicated by half black and all black circles, respectively.">
              <a:extLst>
                <a:ext uri="{FF2B5EF4-FFF2-40B4-BE49-F238E27FC236}">
                  <a16:creationId xmlns:a16="http://schemas.microsoft.com/office/drawing/2014/main" id="{F66D9FD5-7D1B-4057-BF28-1B485409F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435" y="4251502"/>
              <a:ext cx="9210130" cy="4605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22F9BD-7F2D-4CB5-A0D5-A0421833EF80}"/>
              </a:ext>
            </a:extLst>
          </p:cNvPr>
          <p:cNvSpPr/>
          <p:nvPr/>
        </p:nvSpPr>
        <p:spPr>
          <a:xfrm>
            <a:off x="9122229" y="8993598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Hwang H, 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Lim JS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Song SA, </a:t>
            </a: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Achangwa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Sim W, Kim G, 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Ryu 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 </a:t>
            </a:r>
            <a:r>
              <a:rPr lang="en-US" altLang="ko-KR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Transmission dynamics of the Delta variant of SARS-CoV-2 infections in South Korea.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 </a:t>
            </a:r>
            <a:r>
              <a: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Journal of Infectious Diseases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 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85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F2DC7F-54EC-4124-94A5-4E97DF63448E}"/>
              </a:ext>
            </a:extLst>
          </p:cNvPr>
          <p:cNvSpPr/>
          <p:nvPr/>
        </p:nvSpPr>
        <p:spPr>
          <a:xfrm>
            <a:off x="8629650" y="5219144"/>
            <a:ext cx="9525000" cy="4420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609600" y="1562100"/>
            <a:ext cx="7315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CDD05-9511-42A4-8CF9-2551AB87F427}"/>
              </a:ext>
            </a:extLst>
          </p:cNvPr>
          <p:cNvSpPr txBox="1"/>
          <p:nvPr/>
        </p:nvSpPr>
        <p:spPr>
          <a:xfrm>
            <a:off x="914400" y="2324100"/>
            <a:ext cx="14020800" cy="367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특정 질병의 발생과 전파를 시각적으로 나타내는 그래프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시간에 따른 감염자 수의 변화</a:t>
            </a:r>
            <a:r>
              <a:rPr lang="ko-KR" altLang="en-US" sz="2400" dirty="0"/>
              <a:t>를 보여주며</a:t>
            </a:r>
            <a:r>
              <a:rPr lang="en-US" altLang="ko-KR" sz="2400" dirty="0"/>
              <a:t>, </a:t>
            </a:r>
            <a:r>
              <a:rPr lang="ko-KR" altLang="en-US" sz="2400" b="1" dirty="0"/>
              <a:t>전염병의 확산 양상</a:t>
            </a:r>
            <a:r>
              <a:rPr lang="ko-KR" altLang="en-US" sz="2400" dirty="0"/>
              <a:t>과 </a:t>
            </a:r>
            <a:r>
              <a:rPr lang="ko-KR" altLang="en-US" sz="2400" b="1" dirty="0"/>
              <a:t>전파 속도</a:t>
            </a:r>
            <a:r>
              <a:rPr lang="ko-KR" altLang="en-US" sz="2400" dirty="0"/>
              <a:t>를 이해하는데 중요한 도구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전염병의 전파 경로</a:t>
            </a:r>
            <a:r>
              <a:rPr lang="en-US" altLang="ko-KR" sz="2400" dirty="0"/>
              <a:t>, </a:t>
            </a:r>
            <a:r>
              <a:rPr lang="ko-KR" altLang="en-US" sz="2400" dirty="0"/>
              <a:t>감염의 피크 시점</a:t>
            </a:r>
            <a:r>
              <a:rPr lang="en-US" altLang="ko-KR" sz="2400" dirty="0"/>
              <a:t>, </a:t>
            </a:r>
            <a:r>
              <a:rPr lang="ko-KR" altLang="en-US" sz="2400" dirty="0"/>
              <a:t>그리고 통제 조치의 효과 등을 분석 가능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X</a:t>
            </a:r>
            <a:r>
              <a:rPr lang="ko-KR" altLang="en-US" sz="2400" dirty="0"/>
              <a:t>축</a:t>
            </a:r>
            <a:r>
              <a:rPr lang="en-US" altLang="ko-KR" sz="2400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(</a:t>
            </a:r>
            <a:r>
              <a:rPr lang="ko-KR" altLang="en-US" sz="2400" dirty="0"/>
              <a:t>날짜</a:t>
            </a:r>
            <a:r>
              <a:rPr lang="en-US" altLang="ko-KR" sz="2400" dirty="0"/>
              <a:t>), y</a:t>
            </a:r>
            <a:r>
              <a:rPr lang="ko-KR" altLang="en-US" sz="2400" dirty="0"/>
              <a:t>축</a:t>
            </a:r>
            <a:r>
              <a:rPr lang="en-US" altLang="ko-KR" sz="2400" dirty="0"/>
              <a:t>: </a:t>
            </a:r>
            <a:r>
              <a:rPr lang="ko-KR" altLang="en-US" sz="2400" dirty="0"/>
              <a:t>사례</a:t>
            </a:r>
            <a:r>
              <a:rPr lang="en-US" altLang="ko-KR" sz="2400" dirty="0"/>
              <a:t>(case)</a:t>
            </a:r>
            <a:r>
              <a:rPr lang="ko-KR" altLang="en-US" sz="2400" dirty="0"/>
              <a:t> 수</a:t>
            </a:r>
          </a:p>
        </p:txBody>
      </p:sp>
      <p:pic>
        <p:nvPicPr>
          <p:cNvPr id="1026" name="Picture 2" descr="콩고민주공화국 에볼라바이러스병 유행곡선(2019.7.14. 기준)/WHO">
            <a:extLst>
              <a:ext uri="{FF2B5EF4-FFF2-40B4-BE49-F238E27FC236}">
                <a16:creationId xmlns:a16="http://schemas.microsoft.com/office/drawing/2014/main" id="{626ECC8D-3405-4347-A187-3027292E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5344881"/>
            <a:ext cx="9144000" cy="39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5257FB-FB22-4715-84BF-E8AEF0513B54}"/>
              </a:ext>
            </a:extLst>
          </p:cNvPr>
          <p:cNvSpPr/>
          <p:nvPr/>
        </p:nvSpPr>
        <p:spPr>
          <a:xfrm>
            <a:off x="10134600" y="9272821"/>
            <a:ext cx="716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1E1E1E"/>
                </a:solidFill>
                <a:latin typeface="Apple SD Gothic Neo"/>
              </a:rPr>
              <a:t>콩고민주공화국 </a:t>
            </a:r>
            <a:r>
              <a:rPr lang="ko-KR" altLang="en-US" dirty="0" err="1">
                <a:solidFill>
                  <a:srgbClr val="1E1E1E"/>
                </a:solidFill>
                <a:latin typeface="Apple SD Gothic Neo"/>
              </a:rPr>
              <a:t>에볼라바이러스병</a:t>
            </a:r>
            <a:r>
              <a:rPr lang="ko-KR" altLang="en-US" dirty="0">
                <a:solidFill>
                  <a:srgbClr val="1E1E1E"/>
                </a:solidFill>
                <a:latin typeface="Apple SD Gothic Neo"/>
              </a:rPr>
              <a:t> 유행곡선</a:t>
            </a:r>
            <a:r>
              <a:rPr lang="en-US" altLang="ko-KR" dirty="0">
                <a:solidFill>
                  <a:srgbClr val="1E1E1E"/>
                </a:solidFill>
                <a:latin typeface="Apple SD Gothic Neo"/>
              </a:rPr>
              <a:t>(2019.7.14. </a:t>
            </a:r>
            <a:r>
              <a:rPr lang="ko-KR" altLang="en-US" dirty="0">
                <a:solidFill>
                  <a:srgbClr val="1E1E1E"/>
                </a:solidFill>
                <a:latin typeface="Apple SD Gothic Neo"/>
              </a:rPr>
              <a:t>기준</a:t>
            </a:r>
            <a:r>
              <a:rPr lang="en-US" altLang="ko-KR" dirty="0">
                <a:solidFill>
                  <a:srgbClr val="1E1E1E"/>
                </a:solidFill>
                <a:latin typeface="Apple SD Gothic Neo"/>
              </a:rPr>
              <a:t>)/WHO</a:t>
            </a:r>
            <a:br>
              <a:rPr lang="ko-KR" altLang="en-US" dirty="0"/>
            </a:br>
            <a:endParaRPr lang="en-US" altLang="ko-KR" dirty="0"/>
          </a:p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/>
              </a:rPr>
              <a:t>e-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/>
              </a:rPr>
              <a:t>의료정보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/>
              </a:rPr>
              <a:t>(http://www.kmedinfo.co.kr)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0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1335D5-67BF-4661-A4E3-E045F16F5CFA}"/>
              </a:ext>
            </a:extLst>
          </p:cNvPr>
          <p:cNvSpPr/>
          <p:nvPr/>
        </p:nvSpPr>
        <p:spPr>
          <a:xfrm>
            <a:off x="1600200" y="4087117"/>
            <a:ext cx="7772400" cy="29613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F62A1D5-0F1C-44F3-9944-CDC0BAB1B667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b="1" spc="-100">
                <a:solidFill>
                  <a:srgbClr val="000000"/>
                </a:solidFill>
                <a:latin typeface="+mj-ea"/>
                <a:ea typeface="+mj-ea"/>
              </a:rPr>
              <a:t>실제 데이터 적용</a:t>
            </a:r>
            <a:endParaRPr lang="ko-KR" sz="4000" b="1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38E2A-9111-469A-A89B-4ACA87149444}"/>
              </a:ext>
            </a:extLst>
          </p:cNvPr>
          <p:cNvSpPr txBox="1"/>
          <p:nvPr/>
        </p:nvSpPr>
        <p:spPr>
          <a:xfrm>
            <a:off x="10007600" y="4087118"/>
            <a:ext cx="7010400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Key : </a:t>
            </a:r>
            <a:r>
              <a:rPr lang="ko-KR" altLang="en-US" sz="2000" dirty="0">
                <a:latin typeface="+mn-ea"/>
              </a:rPr>
              <a:t>각 사례를 고유하게 식별하는 숫자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최종접종차수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 err="1">
                <a:latin typeface="+mn-ea"/>
              </a:rPr>
              <a:t>백일해</a:t>
            </a:r>
            <a:r>
              <a:rPr lang="ko-KR" altLang="en-US" sz="2000" dirty="0">
                <a:latin typeface="+mn-ea"/>
              </a:rPr>
              <a:t> 접종의 최종 차수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Onset.date</a:t>
            </a:r>
            <a:r>
              <a:rPr lang="en-US" altLang="ko-KR" sz="2000" dirty="0">
                <a:latin typeface="+mn-ea"/>
              </a:rPr>
              <a:t> : </a:t>
            </a:r>
            <a:r>
              <a:rPr lang="ko-KR" altLang="en-US" sz="2000" dirty="0">
                <a:latin typeface="+mn-ea"/>
              </a:rPr>
              <a:t>증상이 발현된 날짜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SOI(Source of infection ID): </a:t>
            </a:r>
            <a:r>
              <a:rPr lang="ko-KR" altLang="en-US" sz="2000" dirty="0">
                <a:latin typeface="+mn-ea"/>
              </a:rPr>
              <a:t>감염자</a:t>
            </a:r>
            <a:r>
              <a:rPr lang="en-US" altLang="ko-KR" sz="2000" dirty="0">
                <a:latin typeface="+mn-ea"/>
              </a:rPr>
              <a:t>(infector)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Key </a:t>
            </a:r>
            <a:r>
              <a:rPr lang="ko-KR" altLang="en-US" sz="2000" dirty="0">
                <a:latin typeface="+mn-ea"/>
              </a:rPr>
              <a:t>값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06CAC-DA14-4978-98CF-ADC6936B64D5}"/>
              </a:ext>
            </a:extLst>
          </p:cNvPr>
          <p:cNvSpPr txBox="1"/>
          <p:nvPr/>
        </p:nvSpPr>
        <p:spPr>
          <a:xfrm>
            <a:off x="778329" y="1742962"/>
            <a:ext cx="16916400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+mj-ea"/>
                <a:ea typeface="+mj-ea"/>
              </a:rPr>
              <a:t>부산 중고등학교 </a:t>
            </a:r>
            <a:r>
              <a:rPr lang="ko-KR" altLang="en-US" sz="2800" dirty="0" err="1">
                <a:latin typeface="+mj-ea"/>
                <a:ea typeface="+mj-ea"/>
              </a:rPr>
              <a:t>백일해</a:t>
            </a:r>
            <a:r>
              <a:rPr lang="ko-KR" altLang="en-US" sz="2800" dirty="0">
                <a:latin typeface="+mj-ea"/>
                <a:ea typeface="+mj-ea"/>
              </a:rPr>
              <a:t> 감염 사례 </a:t>
            </a:r>
            <a:r>
              <a:rPr lang="en-US" altLang="ko-KR" sz="2800" dirty="0">
                <a:latin typeface="+mj-ea"/>
                <a:ea typeface="+mj-ea"/>
              </a:rPr>
              <a:t>(n=48)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+mj-ea"/>
                <a:ea typeface="+mj-ea"/>
              </a:rPr>
              <a:t>해당 데이터로 </a:t>
            </a:r>
            <a:r>
              <a:rPr lang="en-US" altLang="ko-KR" sz="2800" dirty="0">
                <a:latin typeface="+mj-ea"/>
                <a:ea typeface="+mj-ea"/>
                <a:cs typeface="Times New Roman" panose="02020603050405020304" pitchFamily="18" charset="0"/>
              </a:rPr>
              <a:t>Transmission Network </a:t>
            </a:r>
            <a:r>
              <a:rPr lang="ko-KR" altLang="en-US" sz="2800" dirty="0">
                <a:latin typeface="+mj-ea"/>
                <a:ea typeface="+mj-ea"/>
                <a:cs typeface="Times New Roman" panose="02020603050405020304" pitchFamily="18" charset="0"/>
              </a:rPr>
              <a:t>와 </a:t>
            </a:r>
            <a:r>
              <a:rPr lang="en-US" altLang="ko-KR" sz="2800" dirty="0">
                <a:latin typeface="+mj-ea"/>
                <a:ea typeface="+mj-ea"/>
                <a:cs typeface="Times New Roman" panose="02020603050405020304" pitchFamily="18" charset="0"/>
              </a:rPr>
              <a:t>Epidemic Curve </a:t>
            </a:r>
            <a:r>
              <a:rPr lang="ko-KR" altLang="en-US" sz="2800" dirty="0">
                <a:latin typeface="+mj-ea"/>
                <a:ea typeface="+mj-ea"/>
                <a:cs typeface="Times New Roman" panose="02020603050405020304" pitchFamily="18" charset="0"/>
              </a:rPr>
              <a:t>시각화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56E6BF-92B4-40C3-83EC-6EE8BF291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357" y="4255507"/>
            <a:ext cx="7320643" cy="25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3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3943171"/>
            <a:ext cx="17068800" cy="131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Transmission Network</a:t>
            </a:r>
            <a:endParaRPr lang="ko-KR" altLang="en-US" sz="6000" dirty="0"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99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F62A1D5-0F1C-44F3-9944-CDC0BAB1B667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6ED6D-4E4A-48DA-B78C-519C8BA5D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9" t="9687" r="6202" b="4632"/>
          <a:stretch/>
        </p:blipFill>
        <p:spPr>
          <a:xfrm>
            <a:off x="1279071" y="1906927"/>
            <a:ext cx="8273238" cy="7119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7AF48-AF3C-4B24-A403-4F1700D13BAD}"/>
              </a:ext>
            </a:extLst>
          </p:cNvPr>
          <p:cNvSpPr txBox="1"/>
          <p:nvPr/>
        </p:nvSpPr>
        <p:spPr>
          <a:xfrm>
            <a:off x="10058400" y="4168357"/>
            <a:ext cx="7233650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감염 경로를 시각화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 차수로 색으로 구분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필요한 컬럼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Key, SOI, </a:t>
            </a:r>
            <a:r>
              <a:rPr lang="ko-KR" altLang="en-US" sz="2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최종접종차수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B375EC-54C1-4900-A362-DEE7A65926AF}"/>
              </a:ext>
            </a:extLst>
          </p:cNvPr>
          <p:cNvSpPr/>
          <p:nvPr/>
        </p:nvSpPr>
        <p:spPr>
          <a:xfrm>
            <a:off x="4038600" y="3771900"/>
            <a:ext cx="6096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12DE66-E084-49DA-8820-606072E00D46}"/>
              </a:ext>
            </a:extLst>
          </p:cNvPr>
          <p:cNvSpPr/>
          <p:nvPr/>
        </p:nvSpPr>
        <p:spPr>
          <a:xfrm>
            <a:off x="8153400" y="4991100"/>
            <a:ext cx="6096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B55187-0434-4B36-95F3-E0C0494279BF}"/>
              </a:ext>
            </a:extLst>
          </p:cNvPr>
          <p:cNvSpPr/>
          <p:nvPr/>
        </p:nvSpPr>
        <p:spPr>
          <a:xfrm>
            <a:off x="6096000" y="8343900"/>
            <a:ext cx="6096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010E02-C6A3-448F-BC7E-3759DD080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9" t="1663" b="2100"/>
          <a:stretch/>
        </p:blipFill>
        <p:spPr>
          <a:xfrm>
            <a:off x="685801" y="1591069"/>
            <a:ext cx="2971800" cy="168066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88A40FD7-5E45-4DE1-A506-DABC93D399F1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96991-791E-4EF2-B9C2-BAC29D41781F}"/>
              </a:ext>
            </a:extLst>
          </p:cNvPr>
          <p:cNvSpPr txBox="1"/>
          <p:nvPr/>
        </p:nvSpPr>
        <p:spPr>
          <a:xfrm>
            <a:off x="6078264" y="310306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1) </a:t>
            </a:r>
            <a:r>
              <a:rPr lang="ko-KR" altLang="en-US" sz="2800" b="1" dirty="0">
                <a:latin typeface="+mj-ea"/>
                <a:ea typeface="+mj-ea"/>
              </a:rPr>
              <a:t>데이터 불러오기 및 </a:t>
            </a:r>
            <a:r>
              <a:rPr lang="ko-KR" altLang="en-US" sz="2800" b="1" dirty="0" err="1">
                <a:latin typeface="+mj-ea"/>
                <a:ea typeface="+mj-ea"/>
              </a:rPr>
              <a:t>전처리</a:t>
            </a:r>
            <a:r>
              <a:rPr lang="ko-KR" altLang="en-US" sz="2800" b="1" dirty="0">
                <a:latin typeface="+mj-ea"/>
                <a:ea typeface="+mj-ea"/>
              </a:rPr>
              <a:t> </a:t>
            </a:r>
            <a:r>
              <a:rPr lang="en-US" altLang="ko-KR" sz="2800" b="1" dirty="0">
                <a:latin typeface="+mj-ea"/>
                <a:ea typeface="+mj-ea"/>
              </a:rPr>
              <a:t>2) </a:t>
            </a:r>
            <a:r>
              <a:rPr lang="ko-KR" altLang="en-US" sz="2800" b="1" dirty="0">
                <a:latin typeface="+mj-ea"/>
                <a:ea typeface="+mj-ea"/>
              </a:rPr>
              <a:t>감염자와 피감염자 연결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35249E-BA9D-4776-9C7F-75E34608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536" y="7840028"/>
            <a:ext cx="8956128" cy="13534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79326A-1ADF-4261-A363-290B334FE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1" y="3530586"/>
            <a:ext cx="13098540" cy="454689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EAFF5B-938E-45C7-BCAB-4203A56A8F90}"/>
              </a:ext>
            </a:extLst>
          </p:cNvPr>
          <p:cNvSpPr/>
          <p:nvPr/>
        </p:nvSpPr>
        <p:spPr>
          <a:xfrm>
            <a:off x="12420600" y="6362700"/>
            <a:ext cx="5410200" cy="4953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from: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감염자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(Infector)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to: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피감염자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infectee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15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0D50BC-D91C-4C41-B5B3-BD8F8C77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24" y="2928372"/>
            <a:ext cx="13434054" cy="3467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B9F94-CCD0-4101-B5C2-AA6036C1FA56}"/>
              </a:ext>
            </a:extLst>
          </p:cNvPr>
          <p:cNvSpPr txBox="1"/>
          <p:nvPr/>
        </p:nvSpPr>
        <p:spPr>
          <a:xfrm>
            <a:off x="6078264" y="310306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</a:rPr>
              <a:t>3) </a:t>
            </a:r>
            <a:r>
              <a:rPr lang="ko-KR" altLang="en-US" sz="2800" b="1" dirty="0">
                <a:latin typeface="+mj-ea"/>
              </a:rPr>
              <a:t>노드</a:t>
            </a:r>
            <a:r>
              <a:rPr lang="en-US" altLang="ko-KR" sz="2800" b="1" dirty="0">
                <a:latin typeface="+mj-ea"/>
              </a:rPr>
              <a:t>, </a:t>
            </a:r>
            <a:r>
              <a:rPr lang="ko-KR" altLang="en-US" sz="2800" b="1" dirty="0" err="1">
                <a:latin typeface="+mj-ea"/>
              </a:rPr>
              <a:t>엣지</a:t>
            </a:r>
            <a:r>
              <a:rPr lang="ko-KR" altLang="en-US" sz="2800" b="1" dirty="0">
                <a:latin typeface="+mj-ea"/>
              </a:rPr>
              <a:t> 속성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7F303-B10F-4C3A-BD6E-79BE50EC8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16"/>
          <a:stretch/>
        </p:blipFill>
        <p:spPr>
          <a:xfrm>
            <a:off x="976525" y="6628743"/>
            <a:ext cx="6959161" cy="23251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93F0C3-5871-4A6C-B88F-B0B085F1416F}"/>
              </a:ext>
            </a:extLst>
          </p:cNvPr>
          <p:cNvSpPr/>
          <p:nvPr/>
        </p:nvSpPr>
        <p:spPr>
          <a:xfrm>
            <a:off x="13505946" y="3493764"/>
            <a:ext cx="4042235" cy="6053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최종접종차수를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다른 색으로 구분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8AA46AE-2C34-438C-90CF-A34E94F315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979"/>
          <a:stretch/>
        </p:blipFill>
        <p:spPr>
          <a:xfrm>
            <a:off x="976524" y="1748322"/>
            <a:ext cx="6959161" cy="8770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737CD-565F-4B6C-BDCE-4DE42ADCB00F}"/>
              </a:ext>
            </a:extLst>
          </p:cNvPr>
          <p:cNvSpPr/>
          <p:nvPr/>
        </p:nvSpPr>
        <p:spPr>
          <a:xfrm>
            <a:off x="3962400" y="1807334"/>
            <a:ext cx="8305800" cy="5344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동일한 </a:t>
            </a:r>
            <a:r>
              <a:rPr lang="ko-KR" altLang="en-US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시드를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사용하면 매번 실행할 때마다 같은 난수 생성 결과를 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426334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782B7-548B-4E5E-BF73-F7B60C1D2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068580"/>
            <a:ext cx="11766831" cy="6133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D184F7-8547-44F0-A29B-5A002671EB6D}"/>
              </a:ext>
            </a:extLst>
          </p:cNvPr>
          <p:cNvSpPr txBox="1"/>
          <p:nvPr/>
        </p:nvSpPr>
        <p:spPr>
          <a:xfrm>
            <a:off x="6078264" y="310306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</a:rPr>
              <a:t>4) </a:t>
            </a:r>
            <a:r>
              <a:rPr lang="ko-KR" altLang="en-US" sz="2800" b="1" dirty="0">
                <a:latin typeface="+mj-ea"/>
              </a:rPr>
              <a:t>범례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2BC86A-B374-4DEF-B768-3B6C5E26C4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" t="9687" r="6202" b="4632"/>
          <a:stretch/>
        </p:blipFill>
        <p:spPr>
          <a:xfrm>
            <a:off x="8947962" y="1632726"/>
            <a:ext cx="8273238" cy="71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9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418</Words>
  <Application>Microsoft Office PowerPoint</Application>
  <PresentationFormat>사용자 지정</PresentationFormat>
  <Paragraphs>56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Apple SD Gothic Neo</vt:lpstr>
      <vt:lpstr>Calibri</vt:lpstr>
      <vt:lpstr>Arial</vt:lpstr>
      <vt:lpstr>맑은 고딕</vt:lpstr>
      <vt:lpstr>한컴 고딕</vt:lpstr>
      <vt:lpstr>Noto Serif CJK KR SemiBold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Seongha</dc:creator>
  <cp:lastModifiedBy>cmc</cp:lastModifiedBy>
  <cp:revision>64</cp:revision>
  <dcterms:created xsi:type="dcterms:W3CDTF">2006-08-16T00:00:00Z</dcterms:created>
  <dcterms:modified xsi:type="dcterms:W3CDTF">2025-02-27T07:03:16Z</dcterms:modified>
</cp:coreProperties>
</file>